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8" r:id="rId4"/>
    <p:sldId id="280" r:id="rId5"/>
    <p:sldId id="266" r:id="rId6"/>
    <p:sldId id="267" r:id="rId7"/>
    <p:sldId id="282" r:id="rId8"/>
    <p:sldId id="268" r:id="rId9"/>
    <p:sldId id="26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Исторические места Гражданки и Лесного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Политехнический институт</a:t>
            </a:r>
          </a:p>
        </p:txBody>
      </p:sp>
    </p:spTree>
    <p:extLst>
      <p:ext uri="{BB962C8B-B14F-4D97-AF65-F5344CB8AC3E}">
        <p14:creationId xmlns:p14="http://schemas.microsoft.com/office/powerpoint/2010/main" val="11232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Политехнический Институт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7354"/>
            <a:ext cx="5111750" cy="340450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Был основан в 1899 году.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Один из сети институтов, возникших в результате промышленного подъема.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Уникальное сочетание дачного предместья и научно-академического центра.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3-ий научный центр </a:t>
            </a:r>
            <a:r>
              <a:rPr lang="ru-RU" dirty="0"/>
              <a:t>П</a:t>
            </a:r>
            <a:r>
              <a:rPr lang="ru-RU" dirty="0" smtClean="0"/>
              <a:t>етербурга, после комплекса Академии Наук и Университета на Васильевском Острове,  и района Технологического института.</a:t>
            </a:r>
          </a:p>
        </p:txBody>
      </p:sp>
    </p:spTree>
    <p:extLst>
      <p:ext uri="{BB962C8B-B14F-4D97-AF65-F5344CB8AC3E}">
        <p14:creationId xmlns:p14="http://schemas.microsoft.com/office/powerpoint/2010/main" val="3894983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Идея создания Политехнического</a:t>
            </a:r>
            <a:r>
              <a:rPr lang="ru-RU" sz="2400" b="1" dirty="0" smtClean="0"/>
              <a:t>: </a:t>
            </a:r>
            <a:r>
              <a:rPr lang="ru-RU" sz="2400" b="1" dirty="0" smtClean="0"/>
              <a:t>«</a:t>
            </a:r>
            <a:r>
              <a:rPr lang="ru-RU" sz="2400" dirty="0"/>
              <a:t>В</a:t>
            </a:r>
            <a:r>
              <a:rPr lang="ru-RU" sz="2400" dirty="0" smtClean="0"/>
              <a:t>оспитывать </a:t>
            </a:r>
            <a:r>
              <a:rPr lang="ru-RU" sz="2400" dirty="0" smtClean="0"/>
              <a:t>национальные кадры, а не приглашать заграничных </a:t>
            </a:r>
            <a:r>
              <a:rPr lang="ru-RU" sz="2400" dirty="0" smtClean="0"/>
              <a:t>специалистов», высказанная его создателями. 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Сергей Юльевич Витте - Министр финансов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31" y="2174875"/>
            <a:ext cx="304972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Дмитрий Иванович Менделеев- Выдающийся ученый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77" y="2204863"/>
            <a:ext cx="2832270" cy="3921299"/>
          </a:xfrm>
        </p:spPr>
      </p:pic>
    </p:spTree>
    <p:extLst>
      <p:ext uri="{BB962C8B-B14F-4D97-AF65-F5344CB8AC3E}">
        <p14:creationId xmlns:p14="http://schemas.microsoft.com/office/powerpoint/2010/main" val="1031611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Политехнический  институт – русский Оксфорд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Проект включал в себя комплекс зданий, образующих автономный университетский городок похожих на те, что существовали в </a:t>
            </a:r>
            <a:r>
              <a:rPr lang="ru-RU" dirty="0" smtClean="0"/>
              <a:t>Кембридже</a:t>
            </a:r>
            <a:r>
              <a:rPr lang="ru-RU" dirty="0"/>
              <a:t> и Оксфорде. В состав комплекса вошли главное здание, химический павильон, два общежития и механический корпус. При проектировании главного </a:t>
            </a:r>
            <a:r>
              <a:rPr lang="ru-RU" dirty="0" smtClean="0"/>
              <a:t>здания, архитектор </a:t>
            </a:r>
            <a:r>
              <a:rPr lang="ru-RU" dirty="0" err="1"/>
              <a:t>Виррих</a:t>
            </a:r>
            <a:r>
              <a:rPr lang="ru-RU" dirty="0"/>
              <a:t> использовал проект высшей технической школы Берлина. Центральная часть и общий план здания почти полностью повторяют берлинское сооружение.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643731"/>
            <a:ext cx="5111750" cy="5111750"/>
          </a:xfrm>
        </p:spPr>
      </p:pic>
    </p:spTree>
    <p:extLst>
      <p:ext uri="{BB962C8B-B14F-4D97-AF65-F5344CB8AC3E}">
        <p14:creationId xmlns:p14="http://schemas.microsoft.com/office/powerpoint/2010/main" val="3952349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Строительство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050" y="1495690"/>
            <a:ext cx="5111750" cy="34078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Химический корпус, предназначенный для металлургического отделения, — второе важное здание 1902 года постройки. 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Одновременно </a:t>
            </a:r>
            <a:r>
              <a:rPr lang="ru-RU" dirty="0"/>
              <a:t>с главным зданием и химическим корпусом были сданы механический павильон, два четырехэтажных здания студенческих общежитий, первый профессорский дом, </a:t>
            </a:r>
            <a:r>
              <a:rPr lang="ru-RU" dirty="0" smtClean="0"/>
              <a:t>амбулатория</a:t>
            </a:r>
            <a:r>
              <a:rPr lang="ru-RU" dirty="0"/>
              <a:t>, аптека и </a:t>
            </a:r>
            <a:r>
              <a:rPr lang="ru-RU" dirty="0" smtClean="0"/>
              <a:t>больница.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3435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Разнообразие архитектурных стилей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800" b="0" dirty="0" smtClean="0"/>
              <a:t>Главное </a:t>
            </a:r>
            <a:r>
              <a:rPr lang="ru-RU" sz="800" b="0" dirty="0"/>
              <a:t>здание и </a:t>
            </a:r>
            <a:r>
              <a:rPr lang="ru-RU" sz="800" b="0" dirty="0" smtClean="0"/>
              <a:t>химический корпус  </a:t>
            </a:r>
            <a:r>
              <a:rPr lang="ru-RU" sz="800" b="0" dirty="0"/>
              <a:t>были выполнены </a:t>
            </a:r>
            <a:r>
              <a:rPr lang="ru-RU" sz="800" b="0" dirty="0" smtClean="0"/>
              <a:t> стиле </a:t>
            </a:r>
            <a:r>
              <a:rPr lang="ru-RU" sz="800" b="0" dirty="0"/>
              <a:t> неоклассицизм. Особая Н-образная конфигурация главного здания и химического корпуса, а также их внутренняя планировка, была обусловлена задумкой вывести окна лекционных аудитории строго на юго-запад. Что давало возможность максимально использовать естественное освещение.</a:t>
            </a:r>
            <a:endParaRPr lang="ru-RU" sz="8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5077"/>
            <a:ext cx="4040188" cy="297088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ru-RU" sz="900" b="0" dirty="0"/>
              <a:t>Эти здания, в отличие от главного здания и химического корпуса, были в архитектурном плане более просты. Неоштукатуренные фасады, которые делали красный цвет доминирующим, придавали им сходство с характерными зданиями петербургской промышленной застройки.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780928"/>
            <a:ext cx="4041775" cy="2856672"/>
          </a:xfrm>
        </p:spPr>
      </p:pic>
    </p:spTree>
    <p:extLst>
      <p:ext uri="{BB962C8B-B14F-4D97-AF65-F5344CB8AC3E}">
        <p14:creationId xmlns:p14="http://schemas.microsoft.com/office/powerpoint/2010/main" val="16093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653136"/>
            <a:ext cx="5486400" cy="576064"/>
          </a:xfrm>
        </p:spPr>
        <p:txBody>
          <a:bodyPr/>
          <a:lstStyle/>
          <a:p>
            <a:r>
              <a:rPr lang="ru-RU" dirty="0" smtClean="0"/>
              <a:t>Библиотека Политехнического института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842518"/>
            <a:ext cx="5486400" cy="36553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85998"/>
          </a:xfrm>
        </p:spPr>
        <p:txBody>
          <a:bodyPr>
            <a:normAutofit fontScale="32500" lnSpcReduction="20000"/>
          </a:bodyPr>
          <a:lstStyle/>
          <a:p>
            <a:r>
              <a:rPr lang="ru-RU" sz="3400" dirty="0" smtClean="0">
                <a:latin typeface="+mj-lt"/>
                <a:cs typeface="Times New Roman" panose="02020603050405020304" pitchFamily="18" charset="0"/>
              </a:rPr>
              <a:t>Библиотека </a:t>
            </a:r>
            <a:r>
              <a:rPr lang="ru-RU" sz="3400" dirty="0">
                <a:latin typeface="+mj-lt"/>
                <a:cs typeface="Times New Roman" panose="02020603050405020304" pitchFamily="18" charset="0"/>
              </a:rPr>
              <a:t> начала свою работу одновременно с его открытием, в 1902 году. В разное время в библиотеку влились коллекции книг С. Ю. Витте, профессоров института П. Б. Струве, Ю. С. </a:t>
            </a:r>
            <a:r>
              <a:rPr lang="ru-RU" sz="3400" dirty="0" err="1" smtClean="0">
                <a:latin typeface="+mj-lt"/>
                <a:cs typeface="Times New Roman" panose="02020603050405020304" pitchFamily="18" charset="0"/>
              </a:rPr>
              <a:t>Гамбарова</a:t>
            </a:r>
            <a:r>
              <a:rPr lang="ru-RU" sz="3400" dirty="0">
                <a:latin typeface="+mj-lt"/>
                <a:cs typeface="Times New Roman" panose="02020603050405020304" pitchFamily="18" charset="0"/>
              </a:rPr>
              <a:t>,</a:t>
            </a:r>
            <a:r>
              <a:rPr lang="ru-RU" sz="3400" dirty="0" smtClean="0">
                <a:latin typeface="+mj-lt"/>
                <a:cs typeface="Times New Roman" panose="02020603050405020304" pitchFamily="18" charset="0"/>
              </a:rPr>
              <a:t>  и </a:t>
            </a:r>
            <a:r>
              <a:rPr lang="ru-RU" sz="3400" dirty="0">
                <a:latin typeface="+mj-lt"/>
                <a:cs typeface="Times New Roman" panose="02020603050405020304" pitchFamily="18" charset="0"/>
              </a:rPr>
              <a:t>др. Состав фондов библиотеки определяется </a:t>
            </a:r>
            <a:r>
              <a:rPr lang="ru-RU" sz="3400" dirty="0" err="1">
                <a:latin typeface="+mj-lt"/>
                <a:cs typeface="Times New Roman" panose="02020603050405020304" pitchFamily="18" charset="0"/>
              </a:rPr>
              <a:t>изучающимися</a:t>
            </a:r>
            <a:r>
              <a:rPr lang="ru-RU" sz="3400" dirty="0">
                <a:latin typeface="+mj-lt"/>
                <a:cs typeface="Times New Roman" panose="02020603050405020304" pitchFamily="18" charset="0"/>
              </a:rPr>
              <a:t> дисциплинами, но кроме традиционных для технического вуза собраний литературы по естественным, точным и прикладным техническим наукам, в ней представлены разделы гуманитарных наук: истории, права, экономики, финансов и </a:t>
            </a:r>
            <a:r>
              <a:rPr lang="ru-RU" sz="3400" dirty="0" smtClean="0">
                <a:latin typeface="+mj-lt"/>
                <a:cs typeface="Times New Roman" panose="02020603050405020304" pitchFamily="18" charset="0"/>
              </a:rPr>
              <a:t>др.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.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647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Две башни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0" dirty="0"/>
              <a:t>Здание башни в кирпичном стиле было построено в самом начале ХХ в. зодчим Адамом Дитрихом, преподававшим в то время в Лесном институте.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561" y="2564903"/>
            <a:ext cx="2963466" cy="356125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endParaRPr lang="ru-RU" sz="1300" b="0" i="1" dirty="0" smtClean="0">
              <a:latin typeface="+mj-lt"/>
            </a:endParaRPr>
          </a:p>
          <a:p>
            <a:endParaRPr lang="ru-RU" sz="1300" b="0" i="1" dirty="0">
              <a:latin typeface="+mj-lt"/>
            </a:endParaRPr>
          </a:p>
          <a:p>
            <a:endParaRPr lang="ru-RU" sz="1300" b="0" i="1" dirty="0" smtClean="0">
              <a:latin typeface="+mj-lt"/>
            </a:endParaRP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300" b="0" dirty="0" smtClean="0">
                <a:cs typeface="Times New Roman" panose="02020603050405020304" pitchFamily="18" charset="0"/>
              </a:rPr>
              <a:t>В</a:t>
            </a:r>
            <a:r>
              <a:rPr lang="ru-RU" sz="1300" b="0" dirty="0" smtClean="0">
                <a:cs typeface="Times New Roman" panose="02020603050405020304" pitchFamily="18" charset="0"/>
              </a:rPr>
              <a:t>одонапорная башня в Политехническом институте.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1300" b="0" dirty="0" smtClean="0">
                <a:cs typeface="Times New Roman" panose="02020603050405020304" pitchFamily="18" charset="0"/>
              </a:rPr>
              <a:t>Ее </a:t>
            </a:r>
            <a:r>
              <a:rPr lang="ru-RU" sz="1300" b="0" dirty="0">
                <a:cs typeface="Times New Roman" panose="02020603050405020304" pitchFamily="18" charset="0"/>
              </a:rPr>
              <a:t>высота — 46 метров, это выше </a:t>
            </a:r>
            <a:r>
              <a:rPr lang="ru-RU" sz="1300" b="0" dirty="0" smtClean="0">
                <a:cs typeface="Times New Roman" panose="02020603050405020304" pitchFamily="18" charset="0"/>
              </a:rPr>
              <a:t>Александровской </a:t>
            </a:r>
            <a:r>
              <a:rPr lang="ru-RU" sz="1300" b="0" dirty="0" smtClean="0">
                <a:cs typeface="Times New Roman" panose="02020603050405020304" pitchFamily="18" charset="0"/>
              </a:rPr>
              <a:t>колонны на Дворцовой Площади.</a:t>
            </a:r>
            <a:r>
              <a:rPr lang="ru-RU" sz="1300" b="0" dirty="0">
                <a:cs typeface="Times New Roman" panose="02020603050405020304" pitchFamily="18" charset="0"/>
              </a:rPr>
              <a:t> </a:t>
            </a:r>
            <a:endParaRPr lang="ru-RU" sz="1300" dirty="0"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64904"/>
            <a:ext cx="4248472" cy="3528392"/>
          </a:xfrm>
        </p:spPr>
      </p:pic>
    </p:spTree>
    <p:extLst>
      <p:ext uri="{BB962C8B-B14F-4D97-AF65-F5344CB8AC3E}">
        <p14:creationId xmlns:p14="http://schemas.microsoft.com/office/powerpoint/2010/main" val="419170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Строили Политехнический: </a:t>
            </a:r>
            <a:br>
              <a:rPr lang="ru-RU" sz="3200" dirty="0" smtClean="0"/>
            </a:br>
            <a:r>
              <a:rPr lang="ru-RU" sz="2700" dirty="0" smtClean="0"/>
              <a:t>архитектурное бюро </a:t>
            </a:r>
            <a:r>
              <a:rPr lang="ru-RU" sz="2200" dirty="0" smtClean="0"/>
              <a:t>Эрнста </a:t>
            </a:r>
            <a:r>
              <a:rPr lang="ru-RU" sz="2200" dirty="0" err="1" smtClean="0"/>
              <a:t>Францевича</a:t>
            </a:r>
            <a:r>
              <a:rPr lang="ru-RU" sz="2200" dirty="0" smtClean="0"/>
              <a:t> </a:t>
            </a:r>
            <a:r>
              <a:rPr lang="ru-RU" sz="2200" dirty="0" err="1" smtClean="0"/>
              <a:t>Вирриха</a:t>
            </a:r>
            <a:r>
              <a:rPr lang="ru-RU" sz="2200" dirty="0" smtClean="0"/>
              <a:t> и Иосифа Владимировича </a:t>
            </a:r>
            <a:r>
              <a:rPr lang="ru-RU" sz="2200" dirty="0" err="1" smtClean="0"/>
              <a:t>Падлевского</a:t>
            </a:r>
            <a:r>
              <a:rPr lang="ru-RU" sz="2200" dirty="0" smtClean="0"/>
              <a:t>. Примеры разнообразия их работ</a:t>
            </a:r>
            <a:endParaRPr lang="ru-RU" sz="2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Покровская Церковь в Политехническом институте </a:t>
            </a:r>
            <a:endParaRPr lang="ru-RU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1603"/>
            <a:ext cx="4040188" cy="3374559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Здание Гвардейского экономического общества</a:t>
            </a:r>
            <a:endParaRPr lang="ru-RU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812734"/>
            <a:ext cx="4041775" cy="3313428"/>
          </a:xfrm>
        </p:spPr>
      </p:pic>
    </p:spTree>
    <p:extLst>
      <p:ext uri="{BB962C8B-B14F-4D97-AF65-F5344CB8AC3E}">
        <p14:creationId xmlns:p14="http://schemas.microsoft.com/office/powerpoint/2010/main" val="1046777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236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Исторические места Гражданки и Лесного</vt:lpstr>
      <vt:lpstr>Политехнический Институт</vt:lpstr>
      <vt:lpstr>Идея создания Политехнического: «Воспитывать национальные кадры, а не приглашать заграничных специалистов», высказанная его создателями. </vt:lpstr>
      <vt:lpstr>Политехнический  институт – русский Оксфорд</vt:lpstr>
      <vt:lpstr>Строительство </vt:lpstr>
      <vt:lpstr>Разнообразие архитектурных стилей</vt:lpstr>
      <vt:lpstr>Библиотека Политехнического института</vt:lpstr>
      <vt:lpstr>Две башни</vt:lpstr>
      <vt:lpstr>Строили Политехнический:  архитектурное бюро Эрнста Францевича Вирриха и Иосифа Владимировича Падлевского. Примеры разнообразия их работ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Исторические места Гражданки и Лесного</dc:title>
  <dc:creator>Екатерина</dc:creator>
  <cp:lastModifiedBy>Екатерина</cp:lastModifiedBy>
  <cp:revision>38</cp:revision>
  <dcterms:created xsi:type="dcterms:W3CDTF">2022-10-11T12:22:07Z</dcterms:created>
  <dcterms:modified xsi:type="dcterms:W3CDTF">2023-08-25T09:56:27Z</dcterms:modified>
</cp:coreProperties>
</file>